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6" r:id="rId23"/>
    <p:sldId id="277" r:id="rId24"/>
  </p:sldIdLst>
  <p:sldSz cx="18288000" cy="10287000"/>
  <p:notesSz cx="6858000" cy="9144000"/>
  <p:embeddedFontLst>
    <p:embeddedFont>
      <p:font typeface="Aharoni" panose="02010803020104030203" pitchFamily="2" charset="-79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enty Sans" panose="020B0604020202020204" charset="0"/>
      <p:regular r:id="rId31"/>
    </p:embeddedFont>
    <p:embeddedFont>
      <p:font typeface="Open Sans Extra Bold" panose="020B0604020202020204" charset="0"/>
      <p:regular r:id="rId32"/>
    </p:embeddedFont>
  </p:embeddedFontLst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8C2"/>
    <a:srgbClr val="E6C88F"/>
    <a:srgbClr val="EFE4D1"/>
    <a:srgbClr val="FFC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FA774-0A58-43F7-9ACD-84D973A1B1BA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A6BA0-8BCE-4A35-BBE2-EABEFA40957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232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8247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7655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898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1463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3363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6699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7707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076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076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03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53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918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9174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117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5251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3570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A6BA0-8BCE-4A35-BBE2-EABEFA409571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298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sv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audio" Target="../media/media1.mp3"/><Relationship Id="rId16" Type="http://schemas.openxmlformats.org/officeDocument/2006/relationships/slide" Target="slide2.xml"/><Relationship Id="rId1" Type="http://schemas.microsoft.com/office/2007/relationships/media" Target="../media/media1.mp3"/><Relationship Id="rId6" Type="http://schemas.openxmlformats.org/officeDocument/2006/relationships/image" Target="../media/image2.sv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.svg"/><Relationship Id="rId9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slide" Target="slide10.xml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slide" Target="slide12.xml"/><Relationship Id="rId5" Type="http://schemas.openxmlformats.org/officeDocument/2006/relationships/image" Target="../media/image27.png"/><Relationship Id="rId10" Type="http://schemas.openxmlformats.org/officeDocument/2006/relationships/image" Target="../media/image63.svg"/><Relationship Id="rId4" Type="http://schemas.openxmlformats.org/officeDocument/2006/relationships/image" Target="../media/image2.sv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slide" Target="slide11.xml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11" Type="http://schemas.openxmlformats.org/officeDocument/2006/relationships/slide" Target="slide3.xml"/><Relationship Id="rId5" Type="http://schemas.openxmlformats.org/officeDocument/2006/relationships/image" Target="../media/image64.png"/><Relationship Id="rId10" Type="http://schemas.openxmlformats.org/officeDocument/2006/relationships/image" Target="../media/image69.svg"/><Relationship Id="rId4" Type="http://schemas.openxmlformats.org/officeDocument/2006/relationships/image" Target="../media/image2.svg"/><Relationship Id="rId9" Type="http://schemas.openxmlformats.org/officeDocument/2006/relationships/image" Target="../media/image68.pn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3" Type="http://schemas.openxmlformats.org/officeDocument/2006/relationships/image" Target="../media/image1.png"/><Relationship Id="rId21" Type="http://schemas.openxmlformats.org/officeDocument/2006/relationships/slide" Target="slide14.xml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1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svg"/><Relationship Id="rId19" Type="http://schemas.openxmlformats.org/officeDocument/2006/relationships/slide" Target="slide3.xml"/><Relationship Id="rId4" Type="http://schemas.openxmlformats.org/officeDocument/2006/relationships/image" Target="../media/image2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Relationship Id="rId2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12" Type="http://schemas.openxmlformats.org/officeDocument/2006/relationships/slide" Target="slide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11" Type="http://schemas.openxmlformats.org/officeDocument/2006/relationships/image" Target="../media/image15.png"/><Relationship Id="rId5" Type="http://schemas.openxmlformats.org/officeDocument/2006/relationships/image" Target="../media/image70.png"/><Relationship Id="rId10" Type="http://schemas.openxmlformats.org/officeDocument/2006/relationships/slide" Target="slide15.xml"/><Relationship Id="rId4" Type="http://schemas.openxmlformats.org/officeDocument/2006/relationships/image" Target="../media/image2.svg"/><Relationship Id="rId9" Type="http://schemas.openxmlformats.org/officeDocument/2006/relationships/image" Target="../media/image8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.png"/><Relationship Id="rId7" Type="http://schemas.openxmlformats.org/officeDocument/2006/relationships/image" Target="../media/image87.png"/><Relationship Id="rId12" Type="http://schemas.openxmlformats.org/officeDocument/2006/relationships/slide" Target="slide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11" Type="http://schemas.openxmlformats.org/officeDocument/2006/relationships/image" Target="../media/image15.png"/><Relationship Id="rId5" Type="http://schemas.openxmlformats.org/officeDocument/2006/relationships/image" Target="../media/image72.png"/><Relationship Id="rId10" Type="http://schemas.openxmlformats.org/officeDocument/2006/relationships/slide" Target="slide16.xml"/><Relationship Id="rId4" Type="http://schemas.openxmlformats.org/officeDocument/2006/relationships/image" Target="../media/image2.svg"/><Relationship Id="rId9" Type="http://schemas.openxmlformats.org/officeDocument/2006/relationships/image" Target="../media/image8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slide" Target="slide15.xml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11" Type="http://schemas.openxmlformats.org/officeDocument/2006/relationships/slide" Target="slide17.xml"/><Relationship Id="rId5" Type="http://schemas.openxmlformats.org/officeDocument/2006/relationships/image" Target="../media/image74.png"/><Relationship Id="rId10" Type="http://schemas.openxmlformats.org/officeDocument/2006/relationships/image" Target="../media/image93.svg"/><Relationship Id="rId4" Type="http://schemas.openxmlformats.org/officeDocument/2006/relationships/image" Target="../media/image2.sv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2.sv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slide" Target="slide16.xml"/><Relationship Id="rId5" Type="http://schemas.openxmlformats.org/officeDocument/2006/relationships/image" Target="../media/image77.svg"/><Relationship Id="rId10" Type="http://schemas.openxmlformats.org/officeDocument/2006/relationships/image" Target="../media/image15.png"/><Relationship Id="rId4" Type="http://schemas.openxmlformats.org/officeDocument/2006/relationships/image" Target="../media/image76.png"/><Relationship Id="rId9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slide" Target="slide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2.svg"/><Relationship Id="rId7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slide" Target="slide18.xml"/><Relationship Id="rId5" Type="http://schemas.openxmlformats.org/officeDocument/2006/relationships/image" Target="../media/image81.svg"/><Relationship Id="rId10" Type="http://schemas.openxmlformats.org/officeDocument/2006/relationships/image" Target="../media/image15.png"/><Relationship Id="rId4" Type="http://schemas.openxmlformats.org/officeDocument/2006/relationships/image" Target="../media/image80.png"/><Relationship Id="rId9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102.svg"/><Relationship Id="rId12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15.png"/><Relationship Id="rId5" Type="http://schemas.openxmlformats.org/officeDocument/2006/relationships/image" Target="../media/image83.svg"/><Relationship Id="rId10" Type="http://schemas.openxmlformats.org/officeDocument/2006/relationships/slide" Target="slide19.xml"/><Relationship Id="rId4" Type="http://schemas.openxmlformats.org/officeDocument/2006/relationships/image" Target="../media/image82.png"/><Relationship Id="rId9" Type="http://schemas.openxmlformats.org/officeDocument/2006/relationships/image" Target="../media/image10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svg"/><Relationship Id="rId7" Type="http://schemas.openxmlformats.org/officeDocument/2006/relationships/hyperlink" Target="http://www.youtube.com/watch?v=ZMFXrNpFqf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image" Target="../media/image107.png"/><Relationship Id="rId5" Type="http://schemas.openxmlformats.org/officeDocument/2006/relationships/image" Target="../media/image15.png"/><Relationship Id="rId10" Type="http://schemas.openxmlformats.org/officeDocument/2006/relationships/hyperlink" Target="https://www.youtube.com/watch?v=pDIxGCfFIO4" TargetMode="External"/><Relationship Id="rId4" Type="http://schemas.openxmlformats.org/officeDocument/2006/relationships/slide" Target="slide20.xml"/><Relationship Id="rId9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hyperlink" Target="https://quizizz.com/admin/quiz/639c2739ceb47e001ece6695/mengenal-bangun-ruang-dan-bangun-datar?searchLocale=" TargetMode="External"/><Relationship Id="rId12" Type="http://schemas.openxmlformats.org/officeDocument/2006/relationships/slide" Target="slide2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5.png"/><Relationship Id="rId5" Type="http://schemas.openxmlformats.org/officeDocument/2006/relationships/slide" Target="slide3.xml"/><Relationship Id="rId10" Type="http://schemas.openxmlformats.org/officeDocument/2006/relationships/slide" Target="slide21.xml"/><Relationship Id="rId4" Type="http://schemas.openxmlformats.org/officeDocument/2006/relationships/image" Target="../media/image2.sv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XY62pR48K0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11" Type="http://schemas.openxmlformats.org/officeDocument/2006/relationships/hyperlink" Target="https://www.youtube.com/watch?v=pDIxGCfFIO4" TargetMode="External"/><Relationship Id="rId5" Type="http://schemas.openxmlformats.org/officeDocument/2006/relationships/image" Target="../media/image38.png"/><Relationship Id="rId10" Type="http://schemas.openxmlformats.org/officeDocument/2006/relationships/hyperlink" Target="https://www.youtube.com/watch?v=ZMFXrNpFqfA" TargetMode="External"/><Relationship Id="rId4" Type="http://schemas.openxmlformats.org/officeDocument/2006/relationships/slide" Target="slide3.xml"/><Relationship Id="rId9" Type="http://schemas.openxmlformats.org/officeDocument/2006/relationships/hyperlink" Target="https://www.cleanpng.com/png-computer-icons-button-user-interface-exit-765420/download-png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slide" Target="slide13.xml"/><Relationship Id="rId12" Type="http://schemas.openxmlformats.org/officeDocument/2006/relationships/image" Target="../media/image21.svg"/><Relationship Id="rId17" Type="http://schemas.openxmlformats.org/officeDocument/2006/relationships/slide" Target="slide22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svg"/><Relationship Id="rId20" Type="http://schemas.openxmlformats.org/officeDocument/2006/relationships/slide" Target="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19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svg"/><Relationship Id="rId18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6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38.png"/><Relationship Id="rId4" Type="http://schemas.openxmlformats.org/officeDocument/2006/relationships/image" Target="../media/image2.sv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slide" Target="slide4.xml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slide" Target="slide5.xml"/><Relationship Id="rId4" Type="http://schemas.openxmlformats.org/officeDocument/2006/relationships/image" Target="../media/image2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slide" Target="slide6.xml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slide" Target="slide8.xml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2.sv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svg"/><Relationship Id="rId12" Type="http://schemas.openxmlformats.org/officeDocument/2006/relationships/slide" Target="slide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15.png"/><Relationship Id="rId5" Type="http://schemas.openxmlformats.org/officeDocument/2006/relationships/image" Target="../media/image51.png"/><Relationship Id="rId10" Type="http://schemas.openxmlformats.org/officeDocument/2006/relationships/slide" Target="slide9.xml"/><Relationship Id="rId4" Type="http://schemas.openxmlformats.org/officeDocument/2006/relationships/image" Target="../media/image2.svg"/><Relationship Id="rId9" Type="http://schemas.openxmlformats.org/officeDocument/2006/relationships/image" Target="../media/image5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slide" Target="slide8.xml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slide" Target="slide10.xml"/><Relationship Id="rId5" Type="http://schemas.openxmlformats.org/officeDocument/2006/relationships/image" Target="../media/image29.png"/><Relationship Id="rId10" Type="http://schemas.openxmlformats.org/officeDocument/2006/relationships/image" Target="../media/image59.svg"/><Relationship Id="rId4" Type="http://schemas.openxmlformats.org/officeDocument/2006/relationships/image" Target="../media/image2.sv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2251" y="1926298"/>
            <a:ext cx="23888700" cy="5858762"/>
            <a:chOff x="0" y="0"/>
            <a:chExt cx="3647242" cy="1476976"/>
          </a:xfrm>
        </p:grpSpPr>
        <p:sp>
          <p:nvSpPr>
            <p:cNvPr id="3" name="Freeform 3"/>
            <p:cNvSpPr/>
            <p:nvPr/>
          </p:nvSpPr>
          <p:spPr>
            <a:xfrm>
              <a:off x="1088428" y="0"/>
              <a:ext cx="1470386" cy="1476976"/>
            </a:xfrm>
            <a:custGeom>
              <a:avLst/>
              <a:gdLst/>
              <a:ahLst/>
              <a:cxnLst/>
              <a:rect l="l" t="t" r="r" b="b"/>
              <a:pathLst>
                <a:path w="1470386" h="1476976">
                  <a:moveTo>
                    <a:pt x="735193" y="0"/>
                  </a:moveTo>
                  <a:cubicBezTo>
                    <a:pt x="1141759" y="1818"/>
                    <a:pt x="1470386" y="331917"/>
                    <a:pt x="1470386" y="738488"/>
                  </a:cubicBezTo>
                  <a:cubicBezTo>
                    <a:pt x="1470386" y="1145059"/>
                    <a:pt x="1141759" y="1475158"/>
                    <a:pt x="735193" y="1476976"/>
                  </a:cubicBezTo>
                  <a:cubicBezTo>
                    <a:pt x="328626" y="1475158"/>
                    <a:pt x="0" y="1145059"/>
                    <a:pt x="0" y="738488"/>
                  </a:cubicBezTo>
                  <a:cubicBezTo>
                    <a:pt x="0" y="331917"/>
                    <a:pt x="328626" y="1818"/>
                    <a:pt x="73519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699" y="3411219"/>
            <a:ext cx="16230600" cy="3634944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9077"/>
              </a:lnSpc>
            </a:pPr>
            <a:r>
              <a:rPr lang="en-US" sz="12103" spc="-629" dirty="0">
                <a:solidFill>
                  <a:schemeClr val="accent2"/>
                </a:solidFill>
                <a:latin typeface="Genty Sans"/>
              </a:rPr>
              <a:t>BANGUN DATAR </a:t>
            </a:r>
          </a:p>
          <a:p>
            <a:pPr algn="ctr">
              <a:lnSpc>
                <a:spcPts val="9077"/>
              </a:lnSpc>
            </a:pPr>
            <a:r>
              <a:rPr lang="en-US" sz="12103" spc="-629" dirty="0">
                <a:solidFill>
                  <a:schemeClr val="accent2"/>
                </a:solidFill>
                <a:latin typeface="Genty Sans"/>
              </a:rPr>
              <a:t>&amp; </a:t>
            </a:r>
          </a:p>
          <a:p>
            <a:pPr algn="ctr">
              <a:lnSpc>
                <a:spcPts val="9077"/>
              </a:lnSpc>
            </a:pPr>
            <a:r>
              <a:rPr lang="en-US" sz="12103" spc="-629" dirty="0">
                <a:solidFill>
                  <a:schemeClr val="accent2"/>
                </a:solidFill>
                <a:latin typeface="Genty Sans"/>
              </a:rPr>
              <a:t>BANGUN RUANG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 flipH="1">
            <a:off x="-1104437" y="-1030180"/>
            <a:ext cx="4529607" cy="493323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20800" y="6069809"/>
            <a:ext cx="5177863" cy="56392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984765">
            <a:off x="14749799" y="745554"/>
            <a:ext cx="2726105" cy="236148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874957" y="6277698"/>
            <a:ext cx="2491274" cy="24912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64722">
            <a:off x="3958711" y="513177"/>
            <a:ext cx="2642487" cy="185084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8230" y="58253"/>
            <a:ext cx="1669953" cy="168218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609731" y="8685007"/>
            <a:ext cx="1343656" cy="1385213"/>
          </a:xfrm>
          <a:prstGeom prst="rect">
            <a:avLst/>
          </a:prstGeom>
        </p:spPr>
      </p:pic>
      <p:sp>
        <p:nvSpPr>
          <p:cNvPr id="14" name="Action Button: Blank 13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4058502C-8E71-2CC2-D2A0-05CCD12B6EAB}"/>
              </a:ext>
            </a:extLst>
          </p:cNvPr>
          <p:cNvSpPr/>
          <p:nvPr/>
        </p:nvSpPr>
        <p:spPr>
          <a:xfrm>
            <a:off x="7620000" y="7967690"/>
            <a:ext cx="3124200" cy="1390788"/>
          </a:xfrm>
          <a:prstGeom prst="actionButtonBlank">
            <a:avLst/>
          </a:prstGeom>
          <a:blipFill>
            <a:blip r:embed="rId17">
              <a:duotone>
                <a:prstClr val="black"/>
                <a:srgbClr val="C00000">
                  <a:tint val="45000"/>
                  <a:satMod val="400000"/>
                </a:srgb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5" name="y2mate.com - Happy Kids Cartoon Music Background">
            <a:hlinkClick r:id="" action="ppaction://media"/>
            <a:extLst>
              <a:ext uri="{FF2B5EF4-FFF2-40B4-BE49-F238E27FC236}">
                <a16:creationId xmlns:a16="http://schemas.microsoft.com/office/drawing/2014/main" id="{9844C889-E58B-8C0D-EFBA-250DD6BC29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42574" y="309568"/>
            <a:ext cx="406400" cy="406400"/>
          </a:xfrm>
          <a:prstGeom prst="rect">
            <a:avLst/>
          </a:prstGeom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04680B9C-BF3C-3A38-CF34-EFD6F6D43322}"/>
              </a:ext>
            </a:extLst>
          </p:cNvPr>
          <p:cNvSpPr txBox="1"/>
          <p:nvPr/>
        </p:nvSpPr>
        <p:spPr>
          <a:xfrm>
            <a:off x="7498984" y="6820139"/>
            <a:ext cx="3366231" cy="452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91465" lvl="1"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Untuk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SD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kelas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</a:t>
            </a: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100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 tmFilter="0, 0; .2, .5; .8, .5; 1, 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000" autoRev="1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956626" y="-1479490"/>
            <a:ext cx="9305887" cy="12533714"/>
            <a:chOff x="0" y="0"/>
            <a:chExt cx="5217522" cy="7027263"/>
          </a:xfrm>
        </p:grpSpPr>
        <p:sp>
          <p:nvSpPr>
            <p:cNvPr id="4" name="Freeform 4"/>
            <p:cNvSpPr/>
            <p:nvPr/>
          </p:nvSpPr>
          <p:spPr>
            <a:xfrm>
              <a:off x="-889193" y="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4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4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4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67000" y="647700"/>
            <a:ext cx="6936106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JAJAR GENJANG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29800" y="3583623"/>
            <a:ext cx="8210666" cy="337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diagonal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berhadapan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sejajar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berhadapan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besar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berpasangan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33600" y="3395486"/>
            <a:ext cx="6003516" cy="3752198"/>
          </a:xfrm>
          <a:prstGeom prst="rect">
            <a:avLst/>
          </a:prstGeom>
        </p:spPr>
      </p:pic>
      <p:sp>
        <p:nvSpPr>
          <p:cNvPr id="10" name="Action Button: Blank 9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FC5AA0F-7FCE-B096-7D24-6F555236B214}"/>
              </a:ext>
            </a:extLst>
          </p:cNvPr>
          <p:cNvSpPr/>
          <p:nvPr/>
        </p:nvSpPr>
        <p:spPr>
          <a:xfrm>
            <a:off x="16839833" y="8839200"/>
            <a:ext cx="1200633" cy="1181100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Action Button: Blank 10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9BF825F-8117-7BB6-FDDD-5A65CC8E2B6D}"/>
              </a:ext>
            </a:extLst>
          </p:cNvPr>
          <p:cNvSpPr/>
          <p:nvPr/>
        </p:nvSpPr>
        <p:spPr>
          <a:xfrm flipH="1">
            <a:off x="15454936" y="8999273"/>
            <a:ext cx="1200632" cy="1124722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928879" y="-1411409"/>
            <a:ext cx="13678043" cy="13739349"/>
            <a:chOff x="-110028" y="38100"/>
            <a:chExt cx="6995907" cy="7027263"/>
          </a:xfrm>
        </p:grpSpPr>
        <p:sp>
          <p:nvSpPr>
            <p:cNvPr id="4" name="Freeform 4"/>
            <p:cNvSpPr/>
            <p:nvPr/>
          </p:nvSpPr>
          <p:spPr>
            <a:xfrm>
              <a:off x="-110028" y="3810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56877" y="568215"/>
            <a:ext cx="6936106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BELAH KETUPAT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238957"/>
            <a:ext cx="9665474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berhadapan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besarnya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diagonal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berbeda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putar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tegak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lurus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438400" y="2416065"/>
            <a:ext cx="4601218" cy="46012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76502" y="2883805"/>
            <a:ext cx="2982798" cy="451939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883027" y="3086100"/>
            <a:ext cx="4114800" cy="4114800"/>
          </a:xfrm>
          <a:prstGeom prst="rect">
            <a:avLst/>
          </a:prstGeom>
        </p:spPr>
      </p:pic>
      <p:sp>
        <p:nvSpPr>
          <p:cNvPr id="12" name="Action Button: Blank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43671DBC-DD96-3FF6-0FC9-0BA5B1159734}"/>
              </a:ext>
            </a:extLst>
          </p:cNvPr>
          <p:cNvSpPr/>
          <p:nvPr/>
        </p:nvSpPr>
        <p:spPr>
          <a:xfrm>
            <a:off x="16839833" y="8839200"/>
            <a:ext cx="1200633" cy="1181100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1ACCC033-3B0A-198C-FED1-1638F4ABF99C}"/>
              </a:ext>
            </a:extLst>
          </p:cNvPr>
          <p:cNvSpPr/>
          <p:nvPr/>
        </p:nvSpPr>
        <p:spPr>
          <a:xfrm flipH="1">
            <a:off x="15454936" y="8999273"/>
            <a:ext cx="1200632" cy="1124722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458200" y="-1570481"/>
            <a:ext cx="12477787" cy="12533714"/>
            <a:chOff x="-522855" y="-30849"/>
            <a:chExt cx="6995907" cy="7027263"/>
          </a:xfrm>
        </p:grpSpPr>
        <p:sp>
          <p:nvSpPr>
            <p:cNvPr id="4" name="Freeform 4"/>
            <p:cNvSpPr/>
            <p:nvPr/>
          </p:nvSpPr>
          <p:spPr>
            <a:xfrm>
              <a:off x="-522855" y="-30849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9368" y="568216"/>
            <a:ext cx="6936106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LINGKARAN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101868"/>
            <a:ext cx="9665474" cy="332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Hanya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Mempunyai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putar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terbatas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Jarak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antara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pusat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mana pun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selalu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89248" y="2183977"/>
            <a:ext cx="4600764" cy="460076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881288" y="3191069"/>
            <a:ext cx="3333042" cy="333304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687151" y="2905160"/>
            <a:ext cx="3904861" cy="3904861"/>
          </a:xfrm>
          <a:prstGeom prst="rect">
            <a:avLst/>
          </a:prstGeom>
        </p:spPr>
      </p:pic>
      <p:sp>
        <p:nvSpPr>
          <p:cNvPr id="14" name="Action Button: Blank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CC1E8217-6AA8-B9EE-AE9F-B160EF29C3BF}"/>
              </a:ext>
            </a:extLst>
          </p:cNvPr>
          <p:cNvSpPr/>
          <p:nvPr/>
        </p:nvSpPr>
        <p:spPr>
          <a:xfrm>
            <a:off x="16858768" y="8877300"/>
            <a:ext cx="1200632" cy="1208796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9F2FF44B-9EC6-E058-70DC-ACAF0D12CDB5}"/>
              </a:ext>
            </a:extLst>
          </p:cNvPr>
          <p:cNvSpPr/>
          <p:nvPr/>
        </p:nvSpPr>
        <p:spPr>
          <a:xfrm flipH="1">
            <a:off x="15454936" y="8999273"/>
            <a:ext cx="1200632" cy="1124722"/>
          </a:xfrm>
          <a:prstGeom prst="actionButtonBlank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73644" flipH="1">
            <a:off x="-2364270" y="-1901123"/>
            <a:ext cx="7682532" cy="83671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19778" flipH="1" flipV="1">
            <a:off x="15532079" y="-3608992"/>
            <a:ext cx="8007870" cy="872144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8572500" y="-3035060"/>
            <a:ext cx="35433000" cy="7010399"/>
            <a:chOff x="0" y="0"/>
            <a:chExt cx="4527066" cy="1735564"/>
          </a:xfrm>
        </p:grpSpPr>
        <p:sp>
          <p:nvSpPr>
            <p:cNvPr id="5" name="Freeform 5"/>
            <p:cNvSpPr/>
            <p:nvPr/>
          </p:nvSpPr>
          <p:spPr>
            <a:xfrm>
              <a:off x="1399623" y="0"/>
              <a:ext cx="1727819" cy="1735564"/>
            </a:xfrm>
            <a:custGeom>
              <a:avLst/>
              <a:gdLst/>
              <a:ahLst/>
              <a:cxnLst/>
              <a:rect l="l" t="t" r="r" b="b"/>
              <a:pathLst>
                <a:path w="1727819" h="1735564">
                  <a:moveTo>
                    <a:pt x="863910" y="0"/>
                  </a:moveTo>
                  <a:cubicBezTo>
                    <a:pt x="1341658" y="2137"/>
                    <a:pt x="1727820" y="390029"/>
                    <a:pt x="1727820" y="867782"/>
                  </a:cubicBezTo>
                  <a:cubicBezTo>
                    <a:pt x="1727820" y="1345535"/>
                    <a:pt x="1341658" y="1733427"/>
                    <a:pt x="863910" y="1735564"/>
                  </a:cubicBezTo>
                  <a:cubicBezTo>
                    <a:pt x="386162" y="1733427"/>
                    <a:pt x="0" y="1345535"/>
                    <a:pt x="0" y="867782"/>
                  </a:cubicBezTo>
                  <a:cubicBezTo>
                    <a:pt x="0" y="390029"/>
                    <a:pt x="386162" y="2137"/>
                    <a:pt x="86391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5293" y="514350"/>
            <a:ext cx="14437414" cy="2485544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9118"/>
              </a:lnSpc>
            </a:pPr>
            <a:r>
              <a:rPr lang="en-US" sz="12158" spc="-632" dirty="0">
                <a:solidFill>
                  <a:schemeClr val="accent2"/>
                </a:solidFill>
                <a:latin typeface="Genty Sans"/>
              </a:rPr>
              <a:t>MACAM-MACAM BANGUN RUANG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76997" y="3340362"/>
            <a:ext cx="3027947" cy="315822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060284" y="4015727"/>
            <a:ext cx="4873831" cy="228257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929000" y="3655102"/>
            <a:ext cx="5014005" cy="262190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106613" y="3615804"/>
            <a:ext cx="2649890" cy="352730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4504944" y="6770346"/>
            <a:ext cx="2240869" cy="301800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704042" y="6498586"/>
            <a:ext cx="2879916" cy="328976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1307506" y="6770346"/>
            <a:ext cx="3242987" cy="3242987"/>
          </a:xfrm>
          <a:prstGeom prst="rect">
            <a:avLst/>
          </a:prstGeom>
        </p:spPr>
      </p:pic>
      <p:sp>
        <p:nvSpPr>
          <p:cNvPr id="16" name="Action Button: Blank 15">
            <a:hlinkClick r:id="rId19" action="ppaction://hlinksldjump" highlightClick="1"/>
            <a:extLst>
              <a:ext uri="{FF2B5EF4-FFF2-40B4-BE49-F238E27FC236}">
                <a16:creationId xmlns:a16="http://schemas.microsoft.com/office/drawing/2014/main" id="{9BBF0436-F6C9-F3ED-A31A-B30B0FE32146}"/>
              </a:ext>
            </a:extLst>
          </p:cNvPr>
          <p:cNvSpPr/>
          <p:nvPr/>
        </p:nvSpPr>
        <p:spPr>
          <a:xfrm>
            <a:off x="247534" y="8811504"/>
            <a:ext cx="1200632" cy="1208796"/>
          </a:xfrm>
          <a:prstGeom prst="actionButtonBlank">
            <a:avLst/>
          </a:prstGeom>
          <a:blipFill>
            <a:blip r:embed="rId2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21" action="ppaction://hlinksldjump" highlightClick="1"/>
            <a:extLst>
              <a:ext uri="{FF2B5EF4-FFF2-40B4-BE49-F238E27FC236}">
                <a16:creationId xmlns:a16="http://schemas.microsoft.com/office/drawing/2014/main" id="{4A5AFB2D-12CF-EDF2-B011-4F4E459E4E71}"/>
              </a:ext>
            </a:extLst>
          </p:cNvPr>
          <p:cNvSpPr/>
          <p:nvPr/>
        </p:nvSpPr>
        <p:spPr>
          <a:xfrm>
            <a:off x="16839833" y="8839200"/>
            <a:ext cx="1200633" cy="1181100"/>
          </a:xfrm>
          <a:prstGeom prst="actionButtonBlank">
            <a:avLst/>
          </a:prstGeom>
          <a:blipFill>
            <a:blip r:embed="rId2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allOver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54260" y="-1514480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250799" y="2314438"/>
            <a:ext cx="4674748" cy="48758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78138" y="988656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KUBUS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19917" y="8044815"/>
            <a:ext cx="10168083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enty Sans"/>
              </a:rPr>
              <a:t>Memiliki 8 buah titik sudut.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enty Sans"/>
              </a:rPr>
              <a:t>Terdiri 6 buah sisi dan 12 garis rusuk yang sama panjang.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Genty Sans"/>
              </a:rPr>
              <a:t>Setiap sisinya memiliki luas yang sama, memiliki 2 alas, dan memiliki 4 buah sisi tegak.</a:t>
            </a:r>
          </a:p>
          <a:p>
            <a:pPr>
              <a:lnSpc>
                <a:spcPts val="3779"/>
              </a:lnSpc>
            </a:pPr>
            <a:endParaRPr lang="en-US" sz="270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44059" y="3090739"/>
            <a:ext cx="3545011" cy="374567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682567" y="3009900"/>
            <a:ext cx="3472558" cy="3826511"/>
          </a:xfrm>
          <a:prstGeom prst="rect">
            <a:avLst/>
          </a:prstGeom>
        </p:spPr>
      </p:pic>
      <p:sp>
        <p:nvSpPr>
          <p:cNvPr id="12" name="Action Button: Blank 1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7FA6602-63FB-D1E5-7CBF-24EBFB4D3D4B}"/>
              </a:ext>
            </a:extLst>
          </p:cNvPr>
          <p:cNvSpPr/>
          <p:nvPr/>
        </p:nvSpPr>
        <p:spPr>
          <a:xfrm>
            <a:off x="16868966" y="291539"/>
            <a:ext cx="1200633" cy="1181100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D302498D-839C-D65B-B21B-2CACA16E8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4" name="Action Button: Blank 1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88574962-0B45-7377-5B81-59FE5078E59B}"/>
              </a:ext>
            </a:extLst>
          </p:cNvPr>
          <p:cNvSpPr/>
          <p:nvPr/>
        </p:nvSpPr>
        <p:spPr>
          <a:xfrm flipH="1">
            <a:off x="15544800" y="291539"/>
            <a:ext cx="1200632" cy="1124722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698" y="-1360910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48800" y="966236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BALOK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59290" y="7272655"/>
            <a:ext cx="9828710" cy="3375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Teridiri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8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6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12 garis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3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 alas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lainnya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3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92052" y="3351054"/>
            <a:ext cx="7023814" cy="328948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67067" y="2997588"/>
            <a:ext cx="4529944" cy="38167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222741" y="3061786"/>
            <a:ext cx="3236549" cy="375252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814FA234-2E97-1CB0-16A8-9D4D5AE58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3" name="Action Button: Blank 12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2F1A5197-D870-3F93-4DCF-8D2E05E8881D}"/>
              </a:ext>
            </a:extLst>
          </p:cNvPr>
          <p:cNvSpPr/>
          <p:nvPr/>
        </p:nvSpPr>
        <p:spPr>
          <a:xfrm>
            <a:off x="16868966" y="291539"/>
            <a:ext cx="1200633" cy="1181100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EECB2F1A-2C92-A6F2-15A6-0340C57C7724}"/>
              </a:ext>
            </a:extLst>
          </p:cNvPr>
          <p:cNvSpPr/>
          <p:nvPr/>
        </p:nvSpPr>
        <p:spPr>
          <a:xfrm flipH="1">
            <a:off x="15544800" y="291539"/>
            <a:ext cx="1200632" cy="1124722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33787" y="-1311259"/>
            <a:ext cx="12477786" cy="12533714"/>
            <a:chOff x="-640000" y="-22539"/>
            <a:chExt cx="6995906" cy="7027263"/>
          </a:xfrm>
        </p:grpSpPr>
        <p:sp>
          <p:nvSpPr>
            <p:cNvPr id="3" name="Freeform 3"/>
            <p:cNvSpPr/>
            <p:nvPr/>
          </p:nvSpPr>
          <p:spPr>
            <a:xfrm>
              <a:off x="-640000" y="-22539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370145" y="1042314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PRISMA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54798" y="8044815"/>
            <a:ext cx="9833202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tiga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enam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sembilan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47606" y="3009900"/>
            <a:ext cx="7224942" cy="377804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914926" y="1770329"/>
            <a:ext cx="5628874" cy="246966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914926" y="4931575"/>
            <a:ext cx="5628874" cy="286369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7AF7388F-BDC5-9E4C-5F50-5CAC45B32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3" name="Action Button: Blank 12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04A4A7B-D647-A1D9-253C-FEE7A339D88E}"/>
              </a:ext>
            </a:extLst>
          </p:cNvPr>
          <p:cNvSpPr/>
          <p:nvPr/>
        </p:nvSpPr>
        <p:spPr>
          <a:xfrm>
            <a:off x="16868966" y="291539"/>
            <a:ext cx="1200633" cy="1181100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135291EA-67E2-5379-B14F-2B1585687D22}"/>
              </a:ext>
            </a:extLst>
          </p:cNvPr>
          <p:cNvSpPr/>
          <p:nvPr/>
        </p:nvSpPr>
        <p:spPr>
          <a:xfrm flipH="1">
            <a:off x="15544800" y="291539"/>
            <a:ext cx="1200632" cy="1124722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2293" y="-1271059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54798" y="8044815"/>
            <a:ext cx="9833202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tiga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persegi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enam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sembilan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73256" y="2263609"/>
            <a:ext cx="4105113" cy="546437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95545" y="944306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LIMAS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68644" y="1376735"/>
            <a:ext cx="8028536" cy="271966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01875" y="4490237"/>
            <a:ext cx="5252082" cy="3400723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4E5957B4-A983-D327-C077-E61F66DFE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3" name="Action Button: Blank 1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273F286A-8F16-D7AB-1E75-E2EA75A32B87}"/>
              </a:ext>
            </a:extLst>
          </p:cNvPr>
          <p:cNvSpPr/>
          <p:nvPr/>
        </p:nvSpPr>
        <p:spPr>
          <a:xfrm>
            <a:off x="16868966" y="291539"/>
            <a:ext cx="1200633" cy="1181100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0860DE49-A7CE-1CA6-05D7-2E76C1BCA134}"/>
              </a:ext>
            </a:extLst>
          </p:cNvPr>
          <p:cNvSpPr/>
          <p:nvPr/>
        </p:nvSpPr>
        <p:spPr>
          <a:xfrm flipH="1">
            <a:off x="15544800" y="291539"/>
            <a:ext cx="1200632" cy="1124722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2293" y="-1271059"/>
            <a:ext cx="10647092" cy="12533714"/>
            <a:chOff x="0" y="0"/>
            <a:chExt cx="5969493" cy="7027263"/>
          </a:xfrm>
        </p:grpSpPr>
        <p:sp>
          <p:nvSpPr>
            <p:cNvPr id="3" name="Freeform 3"/>
            <p:cNvSpPr/>
            <p:nvPr/>
          </p:nvSpPr>
          <p:spPr>
            <a:xfrm>
              <a:off x="-513207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454798" y="8044815"/>
            <a:ext cx="9833201" cy="2401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3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1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selimut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alas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lingkaran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Tabung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hanya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lengkung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672370" y="1076227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TABUNG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14341" y="2331231"/>
            <a:ext cx="3956882" cy="532913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47993" y="2519449"/>
            <a:ext cx="7106806" cy="5248103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B7EA18BE-213E-D3B1-36DD-9D33C40D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2" name="Action Button: Blank 1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049A84DF-168C-17D0-652E-C4540A1FCA6F}"/>
              </a:ext>
            </a:extLst>
          </p:cNvPr>
          <p:cNvSpPr/>
          <p:nvPr/>
        </p:nvSpPr>
        <p:spPr>
          <a:xfrm>
            <a:off x="16868966" y="291539"/>
            <a:ext cx="1200633" cy="1181100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893239FC-3537-E4D2-1A92-6630D26744F1}"/>
              </a:ext>
            </a:extLst>
          </p:cNvPr>
          <p:cNvSpPr/>
          <p:nvPr/>
        </p:nvSpPr>
        <p:spPr>
          <a:xfrm flipH="1">
            <a:off x="15544800" y="291539"/>
            <a:ext cx="1200632" cy="1124722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8387" y="-1222365"/>
            <a:ext cx="12477786" cy="12533714"/>
            <a:chOff x="-625759" y="27301"/>
            <a:chExt cx="6995906" cy="7027263"/>
          </a:xfrm>
        </p:grpSpPr>
        <p:sp>
          <p:nvSpPr>
            <p:cNvPr id="3" name="Freeform 3"/>
            <p:cNvSpPr/>
            <p:nvPr/>
          </p:nvSpPr>
          <p:spPr>
            <a:xfrm>
              <a:off x="-625759" y="27301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097564" y="8393430"/>
            <a:ext cx="10190436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bidang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lengkung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alas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lingkaran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Kerucut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terdiri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atas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2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1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dan 1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buah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69400" y="928613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KERUCUT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897464" y="2422520"/>
            <a:ext cx="4590636" cy="5243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517487" y="2763226"/>
            <a:ext cx="3172158" cy="42939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28700" y="2763226"/>
            <a:ext cx="3116870" cy="3983221"/>
          </a:xfrm>
          <a:prstGeom prst="rect">
            <a:avLst/>
          </a:prstGeom>
        </p:spPr>
      </p:pic>
      <p:sp>
        <p:nvSpPr>
          <p:cNvPr id="12" name="Action Button: Blank 1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EC8438BB-8A10-9931-1EB4-1EB0E0B18AE9}"/>
              </a:ext>
            </a:extLst>
          </p:cNvPr>
          <p:cNvSpPr/>
          <p:nvPr/>
        </p:nvSpPr>
        <p:spPr>
          <a:xfrm>
            <a:off x="16868966" y="291539"/>
            <a:ext cx="1200633" cy="1181100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16932741-E968-887B-EA01-718DE8493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4" name="Action Button: Blank 13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82839574-C8BC-6A5B-1A70-478C338C94F1}"/>
              </a:ext>
            </a:extLst>
          </p:cNvPr>
          <p:cNvSpPr/>
          <p:nvPr/>
        </p:nvSpPr>
        <p:spPr>
          <a:xfrm flipH="1">
            <a:off x="15544800" y="291539"/>
            <a:ext cx="1200632" cy="1124722"/>
          </a:xfrm>
          <a:prstGeom prst="actionButtonBlank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705600" y="2214159"/>
            <a:ext cx="28041600" cy="5791200"/>
            <a:chOff x="0" y="0"/>
            <a:chExt cx="3647242" cy="1476976"/>
          </a:xfrm>
        </p:grpSpPr>
        <p:sp>
          <p:nvSpPr>
            <p:cNvPr id="3" name="Freeform 3"/>
            <p:cNvSpPr/>
            <p:nvPr/>
          </p:nvSpPr>
          <p:spPr>
            <a:xfrm>
              <a:off x="1088428" y="0"/>
              <a:ext cx="1470386" cy="1476976"/>
            </a:xfrm>
            <a:custGeom>
              <a:avLst/>
              <a:gdLst/>
              <a:ahLst/>
              <a:cxnLst/>
              <a:rect l="l" t="t" r="r" b="b"/>
              <a:pathLst>
                <a:path w="1470386" h="1476976">
                  <a:moveTo>
                    <a:pt x="735193" y="0"/>
                  </a:moveTo>
                  <a:cubicBezTo>
                    <a:pt x="1141759" y="1818"/>
                    <a:pt x="1470386" y="331917"/>
                    <a:pt x="1470386" y="738488"/>
                  </a:cubicBezTo>
                  <a:cubicBezTo>
                    <a:pt x="1470386" y="1145059"/>
                    <a:pt x="1141759" y="1475158"/>
                    <a:pt x="735193" y="1476976"/>
                  </a:cubicBezTo>
                  <a:cubicBezTo>
                    <a:pt x="328626" y="1475158"/>
                    <a:pt x="0" y="1145059"/>
                    <a:pt x="0" y="738488"/>
                  </a:cubicBezTo>
                  <a:cubicBezTo>
                    <a:pt x="0" y="331917"/>
                    <a:pt x="328626" y="1818"/>
                    <a:pt x="73519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 flipH="1">
            <a:off x="-1104437" y="-1030180"/>
            <a:ext cx="4529607" cy="49332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AC9A11-9D00-02B3-7227-E9EA60956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690">
            <a:off x="12283298" y="219792"/>
            <a:ext cx="6009619" cy="850016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83771">
            <a:off x="12856554" y="4044029"/>
            <a:ext cx="7032963" cy="7659661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4DAC6EF2-E5C2-10D6-193A-0C1EC84AF107}"/>
              </a:ext>
            </a:extLst>
          </p:cNvPr>
          <p:cNvSpPr txBox="1"/>
          <p:nvPr/>
        </p:nvSpPr>
        <p:spPr>
          <a:xfrm>
            <a:off x="3270052" y="2883509"/>
            <a:ext cx="10089089" cy="4452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NAMA                         : Raharani Nurfitria Sagita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NIM                             : 21105241028 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PRODI/KELAS           : </a:t>
            </a:r>
            <a:r>
              <a:rPr lang="en-US" sz="2800" dirty="0" err="1">
                <a:solidFill>
                  <a:srgbClr val="000000"/>
                </a:solidFill>
                <a:latin typeface="Genty Sans"/>
              </a:rPr>
              <a:t>Teknologi</a:t>
            </a:r>
            <a:r>
              <a:rPr lang="en-US" sz="2800" dirty="0">
                <a:solidFill>
                  <a:srgbClr val="000000"/>
                </a:solidFill>
                <a:latin typeface="Genty Sans"/>
              </a:rPr>
              <a:t> Pendidikan A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ANGKATAN                : 2021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TEMPAT TGL LAHIR : </a:t>
            </a:r>
            <a:r>
              <a:rPr lang="en-US" sz="2800" dirty="0" err="1">
                <a:solidFill>
                  <a:srgbClr val="000000"/>
                </a:solidFill>
                <a:latin typeface="Genty Sans"/>
              </a:rPr>
              <a:t>Temanggung</a:t>
            </a:r>
            <a:r>
              <a:rPr lang="en-US" sz="2800" dirty="0">
                <a:solidFill>
                  <a:srgbClr val="000000"/>
                </a:solidFill>
                <a:latin typeface="Genty Sans"/>
              </a:rPr>
              <a:t>, 23 </a:t>
            </a:r>
            <a:r>
              <a:rPr lang="en-US" sz="2800" dirty="0" err="1">
                <a:solidFill>
                  <a:srgbClr val="000000"/>
                </a:solidFill>
                <a:latin typeface="Genty Sans"/>
              </a:rPr>
              <a:t>Desember</a:t>
            </a:r>
            <a:r>
              <a:rPr lang="en-US" sz="2800" dirty="0">
                <a:solidFill>
                  <a:srgbClr val="000000"/>
                </a:solidFill>
                <a:latin typeface="Genty Sans"/>
              </a:rPr>
              <a:t> 2002</a:t>
            </a:r>
          </a:p>
          <a:p>
            <a:pPr marL="297134" lvl="1"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  <a:latin typeface="Genty Sans"/>
              </a:rPr>
              <a:t>EMAIL                         : raharaninurfitria.2021@student.uny.ac.id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99910-C725-D10B-1137-C24AA882282A}"/>
              </a:ext>
            </a:extLst>
          </p:cNvPr>
          <p:cNvSpPr txBox="1"/>
          <p:nvPr/>
        </p:nvSpPr>
        <p:spPr>
          <a:xfrm>
            <a:off x="3128354" y="1382580"/>
            <a:ext cx="9831904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4445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BIODATA PEMBUAT</a:t>
            </a:r>
            <a:r>
              <a:rPr lang="en-US" sz="9000" spc="-468" dirty="0">
                <a:solidFill>
                  <a:srgbClr val="F4F6F5"/>
                </a:solidFill>
                <a:latin typeface="Genty Sans"/>
              </a:rPr>
              <a:t> </a:t>
            </a:r>
          </a:p>
        </p:txBody>
      </p:sp>
      <p:sp>
        <p:nvSpPr>
          <p:cNvPr id="20" name="Action Button: Blank 19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DCA0DCC-CFBA-B625-7147-7BCAF8520DC0}"/>
              </a:ext>
            </a:extLst>
          </p:cNvPr>
          <p:cNvSpPr/>
          <p:nvPr/>
        </p:nvSpPr>
        <p:spPr>
          <a:xfrm>
            <a:off x="16931516" y="8983494"/>
            <a:ext cx="1200632" cy="1124722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777903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72239" y="-1299134"/>
            <a:ext cx="12477786" cy="12533714"/>
            <a:chOff x="-605492" y="-15741"/>
            <a:chExt cx="6995906" cy="7027263"/>
          </a:xfrm>
        </p:grpSpPr>
        <p:sp>
          <p:nvSpPr>
            <p:cNvPr id="3" name="Freeform 3"/>
            <p:cNvSpPr/>
            <p:nvPr/>
          </p:nvSpPr>
          <p:spPr>
            <a:xfrm>
              <a:off x="-605492" y="-15741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7" y="1579221"/>
                    <a:pt x="6995907" y="3513632"/>
                  </a:cubicBezTo>
                  <a:cubicBezTo>
                    <a:pt x="6995907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9334" flipH="1">
            <a:off x="-717827" y="6711311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19497" flipH="1">
            <a:off x="14443897" y="-1295951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91342" y="2673527"/>
            <a:ext cx="4939945" cy="493994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3212747"/>
            <a:ext cx="3889070" cy="388907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889070" y="3674023"/>
            <a:ext cx="4330682" cy="296651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381999" y="8097606"/>
            <a:ext cx="10849219" cy="2401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rusuk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titik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bidang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lengkung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yakni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selimut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bola.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Terdapat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jari-jari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diameter.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luas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permukaan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volume.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06762" y="844727"/>
            <a:ext cx="4836719" cy="9425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38100"/>
          </a:sp3d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BOLA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F0A9866-EAD5-8F3E-9BAB-BB316975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85431" flipH="1">
            <a:off x="-1856751" y="-2077625"/>
            <a:ext cx="5630806" cy="6132561"/>
          </a:xfrm>
          <a:prstGeom prst="rect">
            <a:avLst/>
          </a:prstGeom>
        </p:spPr>
      </p:pic>
      <p:sp>
        <p:nvSpPr>
          <p:cNvPr id="14" name="Action Button: Blank 13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4F3AE45F-40C1-7D47-7CF3-6CDB8DEFE0FF}"/>
              </a:ext>
            </a:extLst>
          </p:cNvPr>
          <p:cNvSpPr/>
          <p:nvPr/>
        </p:nvSpPr>
        <p:spPr>
          <a:xfrm flipH="1">
            <a:off x="15544800" y="291539"/>
            <a:ext cx="1200632" cy="1124722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083955B7-C948-8B80-28A7-01B96E8A3672}"/>
              </a:ext>
            </a:extLst>
          </p:cNvPr>
          <p:cNvSpPr/>
          <p:nvPr/>
        </p:nvSpPr>
        <p:spPr>
          <a:xfrm>
            <a:off x="16946435" y="249502"/>
            <a:ext cx="1200632" cy="1208796"/>
          </a:xfrm>
          <a:prstGeom prst="actionButtonBlank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9304" flipH="1">
            <a:off x="15070183" y="-1101561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43600" y="-1004383"/>
            <a:ext cx="17221200" cy="4661010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368257" y="629277"/>
            <a:ext cx="6070516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2000" spc="-780" dirty="0">
                <a:solidFill>
                  <a:schemeClr val="accent2"/>
                </a:solidFill>
                <a:latin typeface="Genty Sans"/>
              </a:rPr>
              <a:t>Video</a:t>
            </a:r>
          </a:p>
        </p:txBody>
      </p:sp>
      <p:sp>
        <p:nvSpPr>
          <p:cNvPr id="15" name="Action Button: Blank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5697200" y="9050374"/>
            <a:ext cx="1200632" cy="1124722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C4E18DC5-CCC4-39A1-000B-D589CA1EAAE3}"/>
              </a:ext>
            </a:extLst>
          </p:cNvPr>
          <p:cNvSpPr/>
          <p:nvPr/>
        </p:nvSpPr>
        <p:spPr>
          <a:xfrm>
            <a:off x="16967507" y="9019146"/>
            <a:ext cx="1200633" cy="1181100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7" highlightClick="1"/>
            <a:extLst>
              <a:ext uri="{FF2B5EF4-FFF2-40B4-BE49-F238E27FC236}">
                <a16:creationId xmlns:a16="http://schemas.microsoft.com/office/drawing/2014/main" id="{CC8F5B24-90C9-9CA3-E4B6-EA90E7576E45}"/>
              </a:ext>
            </a:extLst>
          </p:cNvPr>
          <p:cNvSpPr/>
          <p:nvPr/>
        </p:nvSpPr>
        <p:spPr>
          <a:xfrm>
            <a:off x="7842422" y="1333499"/>
            <a:ext cx="7626178" cy="3833741"/>
          </a:xfrm>
          <a:prstGeom prst="actionButtonBlank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Action Button: Blank 13">
            <a:hlinkClick r:id="rId7" highlightClick="1"/>
            <a:extLst>
              <a:ext uri="{FF2B5EF4-FFF2-40B4-BE49-F238E27FC236}">
                <a16:creationId xmlns:a16="http://schemas.microsoft.com/office/drawing/2014/main" id="{13627E07-70B6-A96F-5316-993240F6D2D2}"/>
              </a:ext>
            </a:extLst>
          </p:cNvPr>
          <p:cNvSpPr/>
          <p:nvPr/>
        </p:nvSpPr>
        <p:spPr>
          <a:xfrm>
            <a:off x="10744200" y="2552700"/>
            <a:ext cx="1831889" cy="1752600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ction Button: Blank 15">
            <a:hlinkClick r:id="rId10" highlightClick="1"/>
            <a:extLst>
              <a:ext uri="{FF2B5EF4-FFF2-40B4-BE49-F238E27FC236}">
                <a16:creationId xmlns:a16="http://schemas.microsoft.com/office/drawing/2014/main" id="{22A56AEA-9A06-1E15-EF80-275E43EC05BC}"/>
              </a:ext>
            </a:extLst>
          </p:cNvPr>
          <p:cNvSpPr/>
          <p:nvPr/>
        </p:nvSpPr>
        <p:spPr>
          <a:xfrm>
            <a:off x="3118023" y="5496698"/>
            <a:ext cx="7626177" cy="3778445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ction Button: Blank 16">
            <a:hlinkClick r:id="rId10" highlightClick="1"/>
            <a:extLst>
              <a:ext uri="{FF2B5EF4-FFF2-40B4-BE49-F238E27FC236}">
                <a16:creationId xmlns:a16="http://schemas.microsoft.com/office/drawing/2014/main" id="{E257055D-CE1E-7478-8F36-AF56B90E5A11}"/>
              </a:ext>
            </a:extLst>
          </p:cNvPr>
          <p:cNvSpPr/>
          <p:nvPr/>
        </p:nvSpPr>
        <p:spPr>
          <a:xfrm>
            <a:off x="6010533" y="6480692"/>
            <a:ext cx="1831889" cy="1810455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5468290"/>
      </p:ext>
    </p:extLst>
  </p:cSld>
  <p:clrMapOvr>
    <a:masterClrMapping/>
  </p:clrMapOvr>
  <p:transition spd="slow" advClick="0">
    <p:wipe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479304" flipH="1">
            <a:off x="15070183" y="-1101561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1137" y="1765461"/>
            <a:ext cx="18185726" cy="4387905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08758" y="3575763"/>
            <a:ext cx="9070484" cy="1567737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5000" spc="-780" dirty="0">
                <a:solidFill>
                  <a:schemeClr val="accent2"/>
                </a:solidFill>
                <a:latin typeface="Genty Sans"/>
              </a:rPr>
              <a:t>QUIZ</a:t>
            </a:r>
          </a:p>
        </p:txBody>
      </p:sp>
      <p:sp>
        <p:nvSpPr>
          <p:cNvPr id="12" name="Action Button: Blank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F876FDD-B37B-72DF-4B9C-9B0EA4F5C459}"/>
              </a:ext>
            </a:extLst>
          </p:cNvPr>
          <p:cNvSpPr/>
          <p:nvPr/>
        </p:nvSpPr>
        <p:spPr>
          <a:xfrm>
            <a:off x="1317561" y="106608"/>
            <a:ext cx="1200632" cy="1208796"/>
          </a:xfrm>
          <a:prstGeom prst="actionButtonBlank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7" highlightClick="1"/>
            <a:extLst>
              <a:ext uri="{FF2B5EF4-FFF2-40B4-BE49-F238E27FC236}">
                <a16:creationId xmlns:a16="http://schemas.microsoft.com/office/drawing/2014/main" id="{5403B475-6AF1-4A17-5E89-1532BF2647C2}"/>
              </a:ext>
            </a:extLst>
          </p:cNvPr>
          <p:cNvSpPr/>
          <p:nvPr/>
        </p:nvSpPr>
        <p:spPr>
          <a:xfrm>
            <a:off x="4800649" y="5531205"/>
            <a:ext cx="8686702" cy="1567737"/>
          </a:xfrm>
          <a:prstGeom prst="actionButtonBlank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Open Sans Extra Bold"/>
              </a:rPr>
              <a:t>https://quizizz.com/admin/quiz/639c2739ceb47e001ece6695/mengenal-bangun-ruang-dan-bangun-datar?searchLocale=</a:t>
            </a:r>
          </a:p>
        </p:txBody>
      </p:sp>
      <p:sp>
        <p:nvSpPr>
          <p:cNvPr id="14" name="Action Button: Blank 13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D203211A-6EAA-C49F-4820-D2EB0F7BAF46}"/>
              </a:ext>
            </a:extLst>
          </p:cNvPr>
          <p:cNvSpPr/>
          <p:nvPr/>
        </p:nvSpPr>
        <p:spPr>
          <a:xfrm>
            <a:off x="0" y="44256"/>
            <a:ext cx="1317561" cy="1333500"/>
          </a:xfrm>
          <a:prstGeom prst="actionButtonBlank">
            <a:avLst/>
          </a:prstGeom>
          <a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5621000" y="9097601"/>
            <a:ext cx="1200632" cy="1124722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ction Button: Blank 6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BB39F34D-B307-0DAB-C3DF-17D22B67E8F5}"/>
              </a:ext>
            </a:extLst>
          </p:cNvPr>
          <p:cNvSpPr/>
          <p:nvPr/>
        </p:nvSpPr>
        <p:spPr>
          <a:xfrm>
            <a:off x="16967507" y="9019146"/>
            <a:ext cx="1200633" cy="1181100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p:transition spd="slow" advClick="0">
    <p:wipe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79304" flipH="1">
            <a:off x="15070183" y="-1101561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5943600" y="-1004383"/>
            <a:ext cx="17221200" cy="4661010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3018" flipH="1">
            <a:off x="-816349" y="6398054"/>
            <a:ext cx="5630806" cy="613256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368257" y="629277"/>
            <a:ext cx="6070516" cy="1471557"/>
          </a:xfrm>
          <a:prstGeom prst="rect">
            <a:avLst/>
          </a:prstGeom>
        </p:spPr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11250"/>
              </a:lnSpc>
            </a:pPr>
            <a:r>
              <a:rPr lang="en-US" sz="12000" spc="-780" dirty="0">
                <a:solidFill>
                  <a:schemeClr val="accent2"/>
                </a:solidFill>
                <a:latin typeface="Genty Sans"/>
              </a:rPr>
              <a:t>Credit</a:t>
            </a:r>
          </a:p>
        </p:txBody>
      </p:sp>
      <p:sp>
        <p:nvSpPr>
          <p:cNvPr id="12" name="Action Button: Blank 1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8F876FDD-B37B-72DF-4B9C-9B0EA4F5C459}"/>
              </a:ext>
            </a:extLst>
          </p:cNvPr>
          <p:cNvSpPr/>
          <p:nvPr/>
        </p:nvSpPr>
        <p:spPr>
          <a:xfrm>
            <a:off x="17027052" y="9050374"/>
            <a:ext cx="1200632" cy="1208796"/>
          </a:xfrm>
          <a:prstGeom prst="actionButtonBlank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F9114C9D-458F-F05B-1AD8-545B7623A269}"/>
              </a:ext>
            </a:extLst>
          </p:cNvPr>
          <p:cNvSpPr/>
          <p:nvPr/>
        </p:nvSpPr>
        <p:spPr>
          <a:xfrm flipH="1">
            <a:off x="15697200" y="9050374"/>
            <a:ext cx="1200632" cy="1124722"/>
          </a:xfrm>
          <a:prstGeom prst="actionButtonBlank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81B3D-544F-2745-989D-8B78E5366E6C}"/>
              </a:ext>
            </a:extLst>
          </p:cNvPr>
          <p:cNvSpPr txBox="1"/>
          <p:nvPr/>
        </p:nvSpPr>
        <p:spPr>
          <a:xfrm>
            <a:off x="4873437" y="3150919"/>
            <a:ext cx="10190436" cy="427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Sound    : </a:t>
            </a:r>
            <a:r>
              <a:rPr lang="en-US" sz="2700" dirty="0">
                <a:solidFill>
                  <a:srgbClr val="000000"/>
                </a:solidFill>
                <a:latin typeface="Genty Sans"/>
                <a:hlinkClick r:id="rId8"/>
              </a:rPr>
              <a:t>https://www.youtube.com/watch?v=8XY62pR48K0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Gambar : </a:t>
            </a:r>
            <a:r>
              <a:rPr lang="en-US" sz="2700" dirty="0">
                <a:solidFill>
                  <a:srgbClr val="000000"/>
                </a:solidFill>
                <a:latin typeface="Genty Sans"/>
                <a:hlinkClick r:id="rId9"/>
              </a:rPr>
              <a:t>https://www.cleanpng.com/png-computer-icons-button-user-interface-exit-765420/download-png.html</a:t>
            </a:r>
            <a:endParaRPr lang="en-US" sz="2700" dirty="0">
              <a:solidFill>
                <a:srgbClr val="000000"/>
              </a:solidFill>
              <a:latin typeface="Genty Sans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>
                <a:solidFill>
                  <a:srgbClr val="000000"/>
                </a:solidFill>
                <a:latin typeface="Genty Sans"/>
              </a:rPr>
              <a:t>Video     : </a:t>
            </a:r>
          </a:p>
          <a:p>
            <a:pPr marL="291465" lvl="1">
              <a:lnSpc>
                <a:spcPts val="3779"/>
              </a:lnSpc>
            </a:pPr>
            <a:r>
              <a:rPr lang="en-US" sz="2700" u="sng" dirty="0">
                <a:solidFill>
                  <a:srgbClr val="0563C1"/>
                </a:solidFill>
                <a:effectLst/>
                <a:latin typeface="Genty Sans" panose="020B0604020202020204" charset="0"/>
                <a:ea typeface="Times New Roman" panose="02020603050405020304" pitchFamily="18" charset="0"/>
                <a:hlinkClick r:id="rId10"/>
              </a:rPr>
              <a:t>https://www.youtube.com/watch?v=ZMFXrNpFqfA</a:t>
            </a:r>
            <a:endParaRPr lang="en-ID" sz="2700" dirty="0">
              <a:effectLst/>
              <a:latin typeface="Genty Sans" panose="020B0604020202020204" charset="0"/>
              <a:ea typeface="Times New Roman" panose="02020603050405020304" pitchFamily="18" charset="0"/>
            </a:endParaRPr>
          </a:p>
          <a:p>
            <a:pPr fontAlgn="base"/>
            <a:r>
              <a:rPr lang="en-US" sz="2700" u="sng" dirty="0">
                <a:solidFill>
                  <a:srgbClr val="0563C1"/>
                </a:solidFill>
                <a:effectLst/>
                <a:latin typeface="Genty Sans" panose="020B0604020202020204" charset="0"/>
                <a:ea typeface="Times New Roman" panose="02020603050405020304" pitchFamily="18" charset="0"/>
                <a:hlinkClick r:id="rId11"/>
              </a:rPr>
              <a:t>https://www.youtube.com/watch?v=pDIxGCfFIO4</a:t>
            </a:r>
            <a:endParaRPr lang="en-ID" sz="2700" dirty="0">
              <a:effectLst/>
              <a:latin typeface="Genty Sans" panose="020B0604020202020204" charset="0"/>
              <a:ea typeface="Times New Roman" panose="02020603050405020304" pitchFamily="18" charset="0"/>
            </a:endParaRP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</p:spTree>
    <p:extLst>
      <p:ext uri="{BB962C8B-B14F-4D97-AF65-F5344CB8AC3E}">
        <p14:creationId xmlns:p14="http://schemas.microsoft.com/office/powerpoint/2010/main" val="2156569240"/>
      </p:ext>
    </p:extLst>
  </p:cSld>
  <p:clrMapOvr>
    <a:masterClrMapping/>
  </p:clrMapOvr>
  <p:transition spd="slow" advClick="0">
    <p:wipe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9829" y="5747146"/>
            <a:ext cx="9220928" cy="449310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117527" y="1541012"/>
            <a:ext cx="7141773" cy="8011008"/>
            <a:chOff x="0" y="0"/>
            <a:chExt cx="1880961" cy="19324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80961" cy="1932405"/>
            </a:xfrm>
            <a:custGeom>
              <a:avLst/>
              <a:gdLst/>
              <a:ahLst/>
              <a:cxnLst/>
              <a:rect l="l" t="t" r="r" b="b"/>
              <a:pathLst>
                <a:path w="1880961" h="1932405">
                  <a:moveTo>
                    <a:pt x="55286" y="0"/>
                  </a:moveTo>
                  <a:lnTo>
                    <a:pt x="1825675" y="0"/>
                  </a:lnTo>
                  <a:cubicBezTo>
                    <a:pt x="1840338" y="0"/>
                    <a:pt x="1854400" y="5825"/>
                    <a:pt x="1864768" y="16193"/>
                  </a:cubicBezTo>
                  <a:cubicBezTo>
                    <a:pt x="1875136" y="26561"/>
                    <a:pt x="1880961" y="40623"/>
                    <a:pt x="1880961" y="55286"/>
                  </a:cubicBezTo>
                  <a:lnTo>
                    <a:pt x="1880961" y="1877120"/>
                  </a:lnTo>
                  <a:cubicBezTo>
                    <a:pt x="1880961" y="1891782"/>
                    <a:pt x="1875136" y="1905844"/>
                    <a:pt x="1864768" y="1916212"/>
                  </a:cubicBezTo>
                  <a:cubicBezTo>
                    <a:pt x="1854400" y="1926581"/>
                    <a:pt x="1840338" y="1932405"/>
                    <a:pt x="1825675" y="1932405"/>
                  </a:cubicBezTo>
                  <a:lnTo>
                    <a:pt x="55286" y="1932405"/>
                  </a:lnTo>
                  <a:cubicBezTo>
                    <a:pt x="40623" y="1932405"/>
                    <a:pt x="26561" y="1926581"/>
                    <a:pt x="16193" y="1916212"/>
                  </a:cubicBezTo>
                  <a:cubicBezTo>
                    <a:pt x="5825" y="1905844"/>
                    <a:pt x="0" y="1891782"/>
                    <a:pt x="0" y="1877120"/>
                  </a:cubicBezTo>
                  <a:lnTo>
                    <a:pt x="0" y="55286"/>
                  </a:lnTo>
                  <a:cubicBezTo>
                    <a:pt x="0" y="40623"/>
                    <a:pt x="5825" y="26561"/>
                    <a:pt x="16193" y="16193"/>
                  </a:cubicBezTo>
                  <a:cubicBezTo>
                    <a:pt x="26561" y="5825"/>
                    <a:pt x="40623" y="0"/>
                    <a:pt x="5528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72744" y="1859657"/>
            <a:ext cx="6585079" cy="7398643"/>
            <a:chOff x="0" y="0"/>
            <a:chExt cx="1734342" cy="17915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4342" cy="1791570"/>
            </a:xfrm>
            <a:custGeom>
              <a:avLst/>
              <a:gdLst/>
              <a:ahLst/>
              <a:cxnLst/>
              <a:rect l="l" t="t" r="r" b="b"/>
              <a:pathLst>
                <a:path w="1734342" h="1791570">
                  <a:moveTo>
                    <a:pt x="59959" y="0"/>
                  </a:moveTo>
                  <a:lnTo>
                    <a:pt x="1674382" y="0"/>
                  </a:lnTo>
                  <a:cubicBezTo>
                    <a:pt x="1707497" y="0"/>
                    <a:pt x="1734342" y="26845"/>
                    <a:pt x="1734342" y="59959"/>
                  </a:cubicBezTo>
                  <a:lnTo>
                    <a:pt x="1734342" y="1731611"/>
                  </a:lnTo>
                  <a:cubicBezTo>
                    <a:pt x="1734342" y="1764726"/>
                    <a:pt x="1707497" y="1791570"/>
                    <a:pt x="1674382" y="1791570"/>
                  </a:cubicBezTo>
                  <a:lnTo>
                    <a:pt x="59959" y="1791570"/>
                  </a:lnTo>
                  <a:cubicBezTo>
                    <a:pt x="26845" y="1791570"/>
                    <a:pt x="0" y="1764726"/>
                    <a:pt x="0" y="1731611"/>
                  </a:cubicBezTo>
                  <a:lnTo>
                    <a:pt x="0" y="59959"/>
                  </a:lnTo>
                  <a:cubicBezTo>
                    <a:pt x="0" y="26845"/>
                    <a:pt x="26845" y="0"/>
                    <a:pt x="59959" y="0"/>
                  </a:cubicBezTo>
                  <a:close/>
                </a:path>
              </a:pathLst>
            </a:custGeom>
            <a:solidFill>
              <a:srgbClr val="F6EBD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Action Button: Blank 22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6497A70-75F7-56BE-7773-AE48F8A208ED}"/>
              </a:ext>
            </a:extLst>
          </p:cNvPr>
          <p:cNvSpPr/>
          <p:nvPr/>
        </p:nvSpPr>
        <p:spPr>
          <a:xfrm>
            <a:off x="11189088" y="3841029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Bangun</a:t>
            </a:r>
            <a:r>
              <a:rPr lang="en-US" sz="5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Ruang</a:t>
            </a:r>
            <a:endParaRPr lang="en-ID" sz="5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Action Button: Blank 2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B9EB61D6-6F0B-03D8-EF3C-F2F569C89615}"/>
              </a:ext>
            </a:extLst>
          </p:cNvPr>
          <p:cNvSpPr/>
          <p:nvPr/>
        </p:nvSpPr>
        <p:spPr>
          <a:xfrm>
            <a:off x="11185607" y="2187526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Bangun</a:t>
            </a:r>
            <a:r>
              <a:rPr lang="en-US" sz="5000" dirty="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Datar</a:t>
            </a:r>
            <a:endParaRPr lang="en-ID" sz="5000" dirty="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817224" y="6192020"/>
            <a:ext cx="5630806" cy="613256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139559" y="2214918"/>
            <a:ext cx="6454073" cy="645407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5529678">
            <a:off x="6480467" y="1303069"/>
            <a:ext cx="1622258" cy="140528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761276">
            <a:off x="532554" y="8142977"/>
            <a:ext cx="1527886" cy="151642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296497" y="2214918"/>
            <a:ext cx="1686124" cy="168612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065696" y="759144"/>
            <a:ext cx="9245433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4445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MENU</a:t>
            </a:r>
            <a:r>
              <a:rPr lang="en-US" sz="9000" spc="-468" dirty="0">
                <a:solidFill>
                  <a:srgbClr val="F4F6F5"/>
                </a:solidFill>
                <a:latin typeface="Genty Sans"/>
              </a:rPr>
              <a:t> </a:t>
            </a:r>
          </a:p>
        </p:txBody>
      </p:sp>
      <p:sp>
        <p:nvSpPr>
          <p:cNvPr id="24" name="Action Button: Blank 23">
            <a:hlinkClick r:id="rId17" action="ppaction://hlinksldjump" highlightClick="1"/>
            <a:extLst>
              <a:ext uri="{FF2B5EF4-FFF2-40B4-BE49-F238E27FC236}">
                <a16:creationId xmlns:a16="http://schemas.microsoft.com/office/drawing/2014/main" id="{5026CE9F-1AA9-E3A5-A9E3-4C3A3F7FA6AC}"/>
              </a:ext>
            </a:extLst>
          </p:cNvPr>
          <p:cNvSpPr/>
          <p:nvPr/>
        </p:nvSpPr>
        <p:spPr>
          <a:xfrm>
            <a:off x="11185607" y="7266262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Quiz</a:t>
            </a:r>
            <a:endParaRPr lang="en-ID" sz="5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5" name="Action Button: Blank 24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3E8F006E-0F6C-C68A-7649-35042A7641A3}"/>
              </a:ext>
            </a:extLst>
          </p:cNvPr>
          <p:cNvSpPr/>
          <p:nvPr/>
        </p:nvSpPr>
        <p:spPr>
          <a:xfrm>
            <a:off x="16970439" y="23415"/>
            <a:ext cx="1317561" cy="1333500"/>
          </a:xfrm>
          <a:prstGeom prst="actionButtonBlank">
            <a:avLst/>
          </a:prstGeom>
          <a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Action Button: Blank 9">
            <a:hlinkClick r:id="rId20" action="ppaction://hlinksldjump" highlightClick="1"/>
            <a:extLst>
              <a:ext uri="{FF2B5EF4-FFF2-40B4-BE49-F238E27FC236}">
                <a16:creationId xmlns:a16="http://schemas.microsoft.com/office/drawing/2014/main" id="{024257F4-B766-5972-D583-B449AE0E65FD}"/>
              </a:ext>
            </a:extLst>
          </p:cNvPr>
          <p:cNvSpPr/>
          <p:nvPr/>
        </p:nvSpPr>
        <p:spPr>
          <a:xfrm>
            <a:off x="11189088" y="5540634"/>
            <a:ext cx="4959352" cy="1454871"/>
          </a:xfrm>
          <a:prstGeom prst="actionButtonBlank">
            <a:avLst/>
          </a:prstGeom>
          <a:solidFill>
            <a:srgbClr val="E6C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Video</a:t>
            </a:r>
            <a:endParaRPr lang="en-ID" sz="50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  <p:transition spd="med" advClick="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173644" flipH="1">
            <a:off x="-2283624" y="-1481245"/>
            <a:ext cx="7682532" cy="83671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719778" flipH="1" flipV="1">
            <a:off x="14352442" y="-3291058"/>
            <a:ext cx="7717571" cy="840527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8001000" y="-1252294"/>
            <a:ext cx="34671000" cy="5133012"/>
            <a:chOff x="0" y="0"/>
            <a:chExt cx="4527066" cy="1735564"/>
          </a:xfrm>
        </p:grpSpPr>
        <p:sp>
          <p:nvSpPr>
            <p:cNvPr id="5" name="Freeform 5"/>
            <p:cNvSpPr/>
            <p:nvPr/>
          </p:nvSpPr>
          <p:spPr>
            <a:xfrm>
              <a:off x="1399623" y="0"/>
              <a:ext cx="1727819" cy="1735564"/>
            </a:xfrm>
            <a:custGeom>
              <a:avLst/>
              <a:gdLst/>
              <a:ahLst/>
              <a:cxnLst/>
              <a:rect l="l" t="t" r="r" b="b"/>
              <a:pathLst>
                <a:path w="1727819" h="1735564">
                  <a:moveTo>
                    <a:pt x="863910" y="0"/>
                  </a:moveTo>
                  <a:cubicBezTo>
                    <a:pt x="1341658" y="2137"/>
                    <a:pt x="1727820" y="390029"/>
                    <a:pt x="1727820" y="867782"/>
                  </a:cubicBezTo>
                  <a:cubicBezTo>
                    <a:pt x="1727820" y="1345535"/>
                    <a:pt x="1341658" y="1733427"/>
                    <a:pt x="863910" y="1735564"/>
                  </a:cubicBezTo>
                  <a:cubicBezTo>
                    <a:pt x="386162" y="1733427"/>
                    <a:pt x="0" y="1345535"/>
                    <a:pt x="0" y="867782"/>
                  </a:cubicBezTo>
                  <a:cubicBezTo>
                    <a:pt x="0" y="390029"/>
                    <a:pt x="386162" y="2137"/>
                    <a:pt x="863910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31170" y="6880712"/>
            <a:ext cx="3134698" cy="31346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973629" y="4098834"/>
            <a:ext cx="3359760" cy="236863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246759" y="6654116"/>
            <a:ext cx="2323495" cy="336129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9755014" y="4025379"/>
            <a:ext cx="2912350" cy="251554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410408" y="4025379"/>
            <a:ext cx="2653004" cy="2515542"/>
            <a:chOff x="0" y="0"/>
            <a:chExt cx="698734" cy="6625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734" cy="662530"/>
            </a:xfrm>
            <a:custGeom>
              <a:avLst/>
              <a:gdLst/>
              <a:ahLst/>
              <a:cxnLst/>
              <a:rect l="l" t="t" r="r" b="b"/>
              <a:pathLst>
                <a:path w="698734" h="662530">
                  <a:moveTo>
                    <a:pt x="0" y="0"/>
                  </a:moveTo>
                  <a:lnTo>
                    <a:pt x="698734" y="0"/>
                  </a:lnTo>
                  <a:lnTo>
                    <a:pt x="698734" y="662530"/>
                  </a:lnTo>
                  <a:lnTo>
                    <a:pt x="0" y="662530"/>
                  </a:lnTo>
                  <a:close/>
                </a:path>
              </a:pathLst>
            </a:custGeom>
            <a:solidFill>
              <a:srgbClr val="C1202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73012" y="4422401"/>
            <a:ext cx="3470988" cy="1721498"/>
            <a:chOff x="0" y="0"/>
            <a:chExt cx="914170" cy="4533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4170" cy="453399"/>
            </a:xfrm>
            <a:custGeom>
              <a:avLst/>
              <a:gdLst/>
              <a:ahLst/>
              <a:cxnLst/>
              <a:rect l="l" t="t" r="r" b="b"/>
              <a:pathLst>
                <a:path w="914170" h="453399">
                  <a:moveTo>
                    <a:pt x="0" y="0"/>
                  </a:moveTo>
                  <a:lnTo>
                    <a:pt x="914170" y="0"/>
                  </a:lnTo>
                  <a:lnTo>
                    <a:pt x="914170" y="453399"/>
                  </a:lnTo>
                  <a:lnTo>
                    <a:pt x="0" y="453399"/>
                  </a:lnTo>
                  <a:close/>
                </a:path>
              </a:pathLst>
            </a:custGeom>
            <a:solidFill>
              <a:srgbClr val="F5B55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042119" y="7380276"/>
            <a:ext cx="3724963" cy="2328102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279894" y="7170712"/>
            <a:ext cx="2747230" cy="274723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925293" y="514350"/>
            <a:ext cx="14437414" cy="2485544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9118"/>
              </a:lnSpc>
            </a:pPr>
            <a:r>
              <a:rPr lang="en-US" sz="12158" spc="-632" dirty="0">
                <a:solidFill>
                  <a:schemeClr val="accent2"/>
                </a:solidFill>
                <a:latin typeface="Genty Sans"/>
              </a:rPr>
              <a:t>MACAM-MACAM BANGUN DATAR</a:t>
            </a:r>
          </a:p>
        </p:txBody>
      </p:sp>
      <p:sp>
        <p:nvSpPr>
          <p:cNvPr id="22" name="Action Button: Blank 21">
            <a:hlinkClick r:id="rId16" action="ppaction://hlinksldjump" highlightClick="1"/>
            <a:extLst>
              <a:ext uri="{FF2B5EF4-FFF2-40B4-BE49-F238E27FC236}">
                <a16:creationId xmlns:a16="http://schemas.microsoft.com/office/drawing/2014/main" id="{56FAE0E4-F501-BCB5-9942-AE73B20E50D6}"/>
              </a:ext>
            </a:extLst>
          </p:cNvPr>
          <p:cNvSpPr/>
          <p:nvPr/>
        </p:nvSpPr>
        <p:spPr>
          <a:xfrm>
            <a:off x="16931516" y="8983494"/>
            <a:ext cx="1200632" cy="1124722"/>
          </a:xfrm>
          <a:prstGeom prst="actionButtonBlank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Action Button: Blank 23">
            <a:hlinkClick r:id="rId18" action="ppaction://hlinksldjump" highlightClick="1"/>
            <a:extLst>
              <a:ext uri="{FF2B5EF4-FFF2-40B4-BE49-F238E27FC236}">
                <a16:creationId xmlns:a16="http://schemas.microsoft.com/office/drawing/2014/main" id="{F2C04C45-A5B1-350F-DD57-E613E64AC644}"/>
              </a:ext>
            </a:extLst>
          </p:cNvPr>
          <p:cNvSpPr/>
          <p:nvPr/>
        </p:nvSpPr>
        <p:spPr>
          <a:xfrm>
            <a:off x="247534" y="8811504"/>
            <a:ext cx="1200632" cy="1208796"/>
          </a:xfrm>
          <a:prstGeom prst="actionButtonBlank">
            <a:avLst/>
          </a:prstGeom>
          <a:blipFill>
            <a:blip r:embed="rId1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052326" y="-969063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92931" y="-3450383"/>
            <a:ext cx="12059201" cy="14599244"/>
            <a:chOff x="0" y="0"/>
            <a:chExt cx="5804628" cy="7027263"/>
          </a:xfrm>
        </p:grpSpPr>
        <p:sp>
          <p:nvSpPr>
            <p:cNvPr id="4" name="Freeform 4"/>
            <p:cNvSpPr/>
            <p:nvPr/>
          </p:nvSpPr>
          <p:spPr>
            <a:xfrm>
              <a:off x="-595639" y="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84430" y="5876615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00028" y="2720343"/>
            <a:ext cx="4014925" cy="375665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67490" y="723900"/>
            <a:ext cx="4836719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PERSEGI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166218"/>
            <a:ext cx="10089089" cy="2908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miring.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lipat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tegak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lurus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Tidak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sumbu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simetri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putar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94267" lvl="1" indent="-297133">
              <a:lnSpc>
                <a:spcPts val="3853"/>
              </a:lnSpc>
              <a:buFont typeface="Arial"/>
              <a:buChar char="•"/>
            </a:pPr>
            <a:r>
              <a:rPr lang="en-US" sz="2752" dirty="0">
                <a:solidFill>
                  <a:srgbClr val="000000"/>
                </a:solidFill>
                <a:latin typeface="Genty Sans"/>
              </a:rPr>
              <a:t>Salah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satu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sudutnya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,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yaitu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siku-siku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sebesar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 90 </a:t>
            </a:r>
            <a:r>
              <a:rPr lang="en-US" sz="2752" dirty="0" err="1">
                <a:solidFill>
                  <a:srgbClr val="000000"/>
                </a:solidFill>
                <a:latin typeface="Genty Sans"/>
              </a:rPr>
              <a:t>derajat</a:t>
            </a:r>
            <a:r>
              <a:rPr lang="en-US" sz="2752" dirty="0">
                <a:solidFill>
                  <a:srgbClr val="000000"/>
                </a:solidFill>
                <a:latin typeface="Genty Sans"/>
              </a:rPr>
              <a:t>.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12A6AD43-E2B0-2536-D985-C590A4F293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094986" y="2802291"/>
            <a:ext cx="4273876" cy="3736957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EF7BDD4F-FBA5-CC86-F09B-A2737A343D1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740999" y="1666466"/>
            <a:ext cx="4962284" cy="4962284"/>
          </a:xfrm>
          <a:prstGeom prst="rect">
            <a:avLst/>
          </a:prstGeom>
        </p:spPr>
      </p:pic>
      <p:sp>
        <p:nvSpPr>
          <p:cNvPr id="14" name="Action Button: Blank 1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D4F0ED6-2B38-7775-EE1D-86E3560AAB9A}"/>
              </a:ext>
            </a:extLst>
          </p:cNvPr>
          <p:cNvSpPr/>
          <p:nvPr/>
        </p:nvSpPr>
        <p:spPr>
          <a:xfrm>
            <a:off x="16799833" y="8942895"/>
            <a:ext cx="1200633" cy="1181100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  <a:endParaRPr lang="en-ID" dirty="0"/>
          </a:p>
        </p:txBody>
      </p:sp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CD72D1B6-8AEB-8815-856F-3231ABFDABBA}"/>
              </a:ext>
            </a:extLst>
          </p:cNvPr>
          <p:cNvSpPr/>
          <p:nvPr/>
        </p:nvSpPr>
        <p:spPr>
          <a:xfrm flipH="1">
            <a:off x="15454936" y="8999273"/>
            <a:ext cx="1200632" cy="1124722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53072" y="-1407552"/>
            <a:ext cx="10353041" cy="12533714"/>
            <a:chOff x="0" y="0"/>
            <a:chExt cx="5804628" cy="7027263"/>
          </a:xfrm>
        </p:grpSpPr>
        <p:sp>
          <p:nvSpPr>
            <p:cNvPr id="4" name="Freeform 4"/>
            <p:cNvSpPr/>
            <p:nvPr/>
          </p:nvSpPr>
          <p:spPr>
            <a:xfrm>
              <a:off x="-595639" y="0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4024430" y="6192020"/>
            <a:ext cx="5630806" cy="61325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64929" y="3653325"/>
            <a:ext cx="5800546" cy="292464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83917" y="568216"/>
            <a:ext cx="8825555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PERSEGI PANJANG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549543"/>
            <a:ext cx="9144000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pasang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sejajar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besar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merupakan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siku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siku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Kedua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diagonalnya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berpotongan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panjang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047286" y="3653325"/>
            <a:ext cx="5532921" cy="3050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821785" y="2171700"/>
            <a:ext cx="2083226" cy="4788059"/>
          </a:xfrm>
          <a:prstGeom prst="rect">
            <a:avLst/>
          </a:prstGeom>
        </p:spPr>
      </p:pic>
      <p:sp>
        <p:nvSpPr>
          <p:cNvPr id="14" name="Action Button: Blank 13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A89D45D-3280-949B-EDD2-7D77D0F7A8C7}"/>
              </a:ext>
            </a:extLst>
          </p:cNvPr>
          <p:cNvSpPr/>
          <p:nvPr/>
        </p:nvSpPr>
        <p:spPr>
          <a:xfrm>
            <a:off x="16839833" y="8839200"/>
            <a:ext cx="1200633" cy="1181100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Action Button: Blank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E5D0C844-F174-2FA6-DA3B-DED779CE41DF}"/>
              </a:ext>
            </a:extLst>
          </p:cNvPr>
          <p:cNvSpPr/>
          <p:nvPr/>
        </p:nvSpPr>
        <p:spPr>
          <a:xfrm flipH="1">
            <a:off x="15454936" y="8999273"/>
            <a:ext cx="1200632" cy="1124722"/>
          </a:xfrm>
          <a:prstGeom prst="actionButtonBlank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4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9607" y="-1808138"/>
            <a:ext cx="12767337" cy="12533714"/>
            <a:chOff x="0" y="0"/>
            <a:chExt cx="7158249" cy="7027263"/>
          </a:xfrm>
        </p:grpSpPr>
        <p:sp>
          <p:nvSpPr>
            <p:cNvPr id="3" name="Freeform 3"/>
            <p:cNvSpPr/>
            <p:nvPr/>
          </p:nvSpPr>
          <p:spPr>
            <a:xfrm>
              <a:off x="81171" y="0"/>
              <a:ext cx="6995906" cy="7027263"/>
            </a:xfrm>
            <a:custGeom>
              <a:avLst/>
              <a:gdLst/>
              <a:ahLst/>
              <a:cxnLst/>
              <a:rect l="l" t="t" r="r" b="b"/>
              <a:pathLst>
                <a:path w="6995906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499203" flipH="1">
            <a:off x="14209642" y="534109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61635" y="723900"/>
            <a:ext cx="8825555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SEGITIGA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36205" y="3082534"/>
            <a:ext cx="3086100" cy="270033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B0EA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5703380" y="3082534"/>
            <a:ext cx="2823882" cy="27003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474413" y="3108550"/>
            <a:ext cx="2327877" cy="270033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369290" y="3082534"/>
            <a:ext cx="4655754" cy="270033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577488" y="6496652"/>
            <a:ext cx="3203534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SAMA SISI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02341" y="6496652"/>
            <a:ext cx="3225961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SIKU-SIKU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61045" y="6496652"/>
            <a:ext cx="3154612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SAMA KAKI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49032" y="6496652"/>
            <a:ext cx="3582706" cy="102870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3750"/>
              </a:lnSpc>
            </a:pPr>
            <a:r>
              <a:rPr lang="en-US" sz="5000" spc="-260" dirty="0">
                <a:solidFill>
                  <a:schemeClr val="accent2"/>
                </a:solidFill>
                <a:latin typeface="Genty Sans"/>
              </a:rPr>
              <a:t>SEGITIGA SEMBARANG</a:t>
            </a:r>
          </a:p>
        </p:txBody>
      </p:sp>
      <p:sp>
        <p:nvSpPr>
          <p:cNvPr id="18" name="Action Button: Blank 17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DE354263-A537-95EF-F503-4F1EA22661D6}"/>
              </a:ext>
            </a:extLst>
          </p:cNvPr>
          <p:cNvSpPr/>
          <p:nvPr/>
        </p:nvSpPr>
        <p:spPr>
          <a:xfrm>
            <a:off x="16839833" y="8839200"/>
            <a:ext cx="1200633" cy="1181100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Action Button: Blank 18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883BAC17-0FAA-2C53-CD3F-76E72D5D055F}"/>
              </a:ext>
            </a:extLst>
          </p:cNvPr>
          <p:cNvSpPr/>
          <p:nvPr/>
        </p:nvSpPr>
        <p:spPr>
          <a:xfrm flipH="1">
            <a:off x="15454936" y="8999273"/>
            <a:ext cx="1200632" cy="1124722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976066" y="-1143634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7645" y="-2639849"/>
            <a:ext cx="26017286" cy="6613366"/>
            <a:chOff x="0" y="0"/>
            <a:chExt cx="6550100" cy="2613283"/>
          </a:xfrm>
        </p:grpSpPr>
        <p:sp>
          <p:nvSpPr>
            <p:cNvPr id="4" name="Freeform 4"/>
            <p:cNvSpPr/>
            <p:nvPr/>
          </p:nvSpPr>
          <p:spPr>
            <a:xfrm>
              <a:off x="1974239" y="0"/>
              <a:ext cx="2601623" cy="2613283"/>
            </a:xfrm>
            <a:custGeom>
              <a:avLst/>
              <a:gdLst/>
              <a:ahLst/>
              <a:cxnLst/>
              <a:rect l="l" t="t" r="r" b="b"/>
              <a:pathLst>
                <a:path w="2601623" h="2613283">
                  <a:moveTo>
                    <a:pt x="1300811" y="0"/>
                  </a:moveTo>
                  <a:lnTo>
                    <a:pt x="1300811" y="0"/>
                  </a:lnTo>
                  <a:cubicBezTo>
                    <a:pt x="2020168" y="3217"/>
                    <a:pt x="2601622" y="587277"/>
                    <a:pt x="2601622" y="1306642"/>
                  </a:cubicBezTo>
                  <a:cubicBezTo>
                    <a:pt x="2601622" y="2026006"/>
                    <a:pt x="2020168" y="2610066"/>
                    <a:pt x="1300811" y="2613283"/>
                  </a:cubicBezTo>
                  <a:cubicBezTo>
                    <a:pt x="581454" y="2610066"/>
                    <a:pt x="0" y="2026006"/>
                    <a:pt x="0" y="1306642"/>
                  </a:cubicBezTo>
                  <a:cubicBezTo>
                    <a:pt x="0" y="587277"/>
                    <a:pt x="581454" y="3217"/>
                    <a:pt x="1300811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42567" y="863859"/>
            <a:ext cx="9245433" cy="1847850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CONTOH BENDA SEGITIGA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689027" y="4097923"/>
            <a:ext cx="4209848" cy="369940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94298" y="4097923"/>
            <a:ext cx="3699404" cy="369940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30100">
            <a:off x="1887105" y="4084825"/>
            <a:ext cx="4592418" cy="3725600"/>
          </a:xfrm>
          <a:prstGeom prst="rect">
            <a:avLst/>
          </a:prstGeom>
        </p:spPr>
      </p:pic>
      <p:sp>
        <p:nvSpPr>
          <p:cNvPr id="11" name="Action Button: Blank 10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B83E9C4E-5161-D6AC-19C9-D93539AE23B0}"/>
              </a:ext>
            </a:extLst>
          </p:cNvPr>
          <p:cNvSpPr/>
          <p:nvPr/>
        </p:nvSpPr>
        <p:spPr>
          <a:xfrm>
            <a:off x="16839833" y="8839200"/>
            <a:ext cx="1200633" cy="1181100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ction Button: Blank 11">
            <a:hlinkClick r:id="rId12" action="ppaction://hlinksldjump" highlightClick="1"/>
            <a:extLst>
              <a:ext uri="{FF2B5EF4-FFF2-40B4-BE49-F238E27FC236}">
                <a16:creationId xmlns:a16="http://schemas.microsoft.com/office/drawing/2014/main" id="{414B25FC-C16D-9FCB-6447-2ADDD71A47B5}"/>
              </a:ext>
            </a:extLst>
          </p:cNvPr>
          <p:cNvSpPr/>
          <p:nvPr/>
        </p:nvSpPr>
        <p:spPr>
          <a:xfrm flipH="1">
            <a:off x="15454936" y="8999273"/>
            <a:ext cx="1200632" cy="1124722"/>
          </a:xfrm>
          <a:prstGeom prst="actionButtonBlank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276863" flipH="1">
            <a:off x="-1232558" y="-1164976"/>
            <a:ext cx="4529607" cy="49332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763001" y="-1408691"/>
            <a:ext cx="12999655" cy="13092749"/>
            <a:chOff x="-485676" y="38100"/>
            <a:chExt cx="6995907" cy="7046006"/>
          </a:xfrm>
        </p:grpSpPr>
        <p:sp>
          <p:nvSpPr>
            <p:cNvPr id="4" name="Freeform 4"/>
            <p:cNvSpPr/>
            <p:nvPr/>
          </p:nvSpPr>
          <p:spPr>
            <a:xfrm>
              <a:off x="-485676" y="56843"/>
              <a:ext cx="6995907" cy="7027263"/>
            </a:xfrm>
            <a:custGeom>
              <a:avLst/>
              <a:gdLst/>
              <a:ahLst/>
              <a:cxnLst/>
              <a:rect l="l" t="t" r="r" b="b"/>
              <a:pathLst>
                <a:path w="6995907" h="7027263">
                  <a:moveTo>
                    <a:pt x="3497953" y="0"/>
                  </a:moveTo>
                  <a:cubicBezTo>
                    <a:pt x="5432345" y="8651"/>
                    <a:pt x="6995906" y="1579221"/>
                    <a:pt x="6995906" y="3513632"/>
                  </a:cubicBezTo>
                  <a:cubicBezTo>
                    <a:pt x="6995906" y="5448043"/>
                    <a:pt x="5432345" y="7018613"/>
                    <a:pt x="3497953" y="7027263"/>
                  </a:cubicBezTo>
                  <a:cubicBezTo>
                    <a:pt x="1563562" y="7018613"/>
                    <a:pt x="0" y="5448043"/>
                    <a:pt x="0" y="3513632"/>
                  </a:cubicBezTo>
                  <a:cubicBezTo>
                    <a:pt x="0" y="1579221"/>
                    <a:pt x="1563562" y="8651"/>
                    <a:pt x="3497953" y="0"/>
                  </a:cubicBezTo>
                  <a:close/>
                </a:path>
              </a:pathLst>
            </a:custGeom>
            <a:solidFill>
              <a:srgbClr val="FFFDD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5399999" flipH="1">
            <a:off x="13938028" y="5696748"/>
            <a:ext cx="5630806" cy="61325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29368" y="652099"/>
            <a:ext cx="6936106" cy="942566"/>
          </a:xfrm>
          <a:prstGeom prst="rect">
            <a:avLst/>
          </a:prstGeom>
        </p:spPr>
        <p:txBody>
          <a:bodyPr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38100"/>
            </a:sp3d>
          </a:bodyPr>
          <a:lstStyle/>
          <a:p>
            <a:pPr algn="ctr">
              <a:lnSpc>
                <a:spcPts val="6750"/>
              </a:lnSpc>
            </a:pPr>
            <a:r>
              <a:rPr lang="en-US" sz="9000" spc="-468" dirty="0">
                <a:solidFill>
                  <a:schemeClr val="accent2"/>
                </a:solidFill>
                <a:latin typeface="Genty Sans"/>
              </a:rPr>
              <a:t>TRAPESIUM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8044815"/>
            <a:ext cx="9665474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Trapesium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berbagai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macam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bentuk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yaitu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trapesium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sembarang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, siku-siku, dan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sama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kaki.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(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dua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sisi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yang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saling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sejajar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).</a:t>
            </a:r>
          </a:p>
          <a:p>
            <a:pPr marL="582930" lvl="1" indent="-291465">
              <a:lnSpc>
                <a:spcPts val="3779"/>
              </a:lnSpc>
              <a:buFont typeface="Arial"/>
              <a:buChar char="•"/>
            </a:pP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Memiliki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empat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Genty Sans"/>
              </a:rPr>
              <a:t>sudut</a:t>
            </a:r>
            <a:r>
              <a:rPr lang="en-US" sz="2700" dirty="0">
                <a:solidFill>
                  <a:srgbClr val="000000"/>
                </a:solidFill>
                <a:latin typeface="Genty Sans"/>
              </a:rPr>
              <a:t>.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Genty San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37124" y="3243093"/>
            <a:ext cx="5391226" cy="38008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909473" y="3396153"/>
            <a:ext cx="3999313" cy="278242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25601" y="3178923"/>
            <a:ext cx="4464904" cy="2974742"/>
          </a:xfrm>
          <a:prstGeom prst="rect">
            <a:avLst/>
          </a:prstGeom>
        </p:spPr>
      </p:pic>
      <p:sp>
        <p:nvSpPr>
          <p:cNvPr id="12" name="Action Button: Blank 11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B643AC10-66FA-6E12-5B01-F7BD7E568609}"/>
              </a:ext>
            </a:extLst>
          </p:cNvPr>
          <p:cNvSpPr/>
          <p:nvPr/>
        </p:nvSpPr>
        <p:spPr>
          <a:xfrm>
            <a:off x="16839833" y="8839200"/>
            <a:ext cx="1200633" cy="1181100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Action Button: Blank 12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2842E6F9-2888-310B-6C86-8759BB411E2F}"/>
              </a:ext>
            </a:extLst>
          </p:cNvPr>
          <p:cNvSpPr/>
          <p:nvPr/>
        </p:nvSpPr>
        <p:spPr>
          <a:xfrm flipH="1">
            <a:off x="15454936" y="8999273"/>
            <a:ext cx="1200632" cy="1124722"/>
          </a:xfrm>
          <a:prstGeom prst="actionButtonBlank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peelOff"/>
      </p:transition>
    </mc:Choice>
    <mc:Fallback xmlns="">
      <p:transition spd="slow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1.2"/>
  <p:tag name="ISPRING_ULTRA_SCORM_COURSE_ID" val="F03018B9-59CA-45CA-9527-E6590A1FA424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uFFFD\u0000\uFFFD{355CE7B9-3F72-44B4-95FE-A0C7DD0715D1}&quot;,&quot;C:\\Users\\rara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SCORM_RATE_QUIZZES" val="0"/>
  <p:tag name="ISPRING_SCORM_PASSING_SCORE" val="100.000000"/>
  <p:tag name="ISPRING_PRESENTATION_TITLE" val="Raharani Nurfitria Sagita_PPT Aplikasi - Copy"/>
  <p:tag name="ISPRING_FIRST_PUBLI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579</Words>
  <Application>Microsoft Office PowerPoint</Application>
  <PresentationFormat>Custom</PresentationFormat>
  <Paragraphs>108</Paragraphs>
  <Slides>23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Aharoni</vt:lpstr>
      <vt:lpstr>Open Sans Extra Bold</vt:lpstr>
      <vt:lpstr>Arial</vt:lpstr>
      <vt:lpstr>Genty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Raharani Nurfitria Sagita_PPT Aplikasi - Copy</dc:title>
  <cp:lastModifiedBy>Raharani Nurfitria Sagita</cp:lastModifiedBy>
  <cp:revision>15</cp:revision>
  <dcterms:created xsi:type="dcterms:W3CDTF">2006-08-16T00:00:00Z</dcterms:created>
  <dcterms:modified xsi:type="dcterms:W3CDTF">2022-12-16T15:28:59Z</dcterms:modified>
  <dc:identifier>DAFSk5OSgpk</dc:identifier>
</cp:coreProperties>
</file>